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715400FD-10B8-4DC7-A60E-83CB47EC5121}" type="datetimeFigureOut">
              <a:rPr lang="ar-IQ" smtClean="0"/>
              <a:t>30/03/1440</a:t>
            </a:fld>
            <a:endParaRPr lang="ar-IQ"/>
          </a:p>
        </p:txBody>
      </p:sp>
      <p:sp>
        <p:nvSpPr>
          <p:cNvPr id="20" name="عنصر نائب للتذييل 19"/>
          <p:cNvSpPr>
            <a:spLocks noGrp="1"/>
          </p:cNvSpPr>
          <p:nvPr>
            <p:ph type="ftr" sz="quarter" idx="11"/>
          </p:nvPr>
        </p:nvSpPr>
        <p:spPr/>
        <p:txBody>
          <a:bodyPr/>
          <a:lstStyle>
            <a:extLst/>
          </a:lstStyle>
          <a:p>
            <a:endParaRPr lang="ar-IQ"/>
          </a:p>
        </p:txBody>
      </p:sp>
      <p:sp>
        <p:nvSpPr>
          <p:cNvPr id="10" name="عنصر نائب لرقم الشريحة 9"/>
          <p:cNvSpPr>
            <a:spLocks noGrp="1"/>
          </p:cNvSpPr>
          <p:nvPr>
            <p:ph type="sldNum" sz="quarter" idx="12"/>
          </p:nvPr>
        </p:nvSpPr>
        <p:spPr/>
        <p:txBody>
          <a:bodyPr/>
          <a:lstStyle>
            <a:extLst/>
          </a:lstStyle>
          <a:p>
            <a:fld id="{F6E1EF0B-B991-407A-A60B-DD56832CA0D8}" type="slidenum">
              <a:rPr lang="ar-IQ" smtClean="0"/>
              <a:t>‹#›</a:t>
            </a:fld>
            <a:endParaRPr lang="ar-IQ"/>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15400FD-10B8-4DC7-A60E-83CB47EC5121}" type="datetimeFigureOut">
              <a:rPr lang="ar-IQ" smtClean="0"/>
              <a:t>30/03/1440</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F6E1EF0B-B991-407A-A60B-DD56832CA0D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15400FD-10B8-4DC7-A60E-83CB47EC5121}" type="datetimeFigureOut">
              <a:rPr lang="ar-IQ" smtClean="0"/>
              <a:t>30/03/1440</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F6E1EF0B-B991-407A-A60B-DD56832CA0D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15400FD-10B8-4DC7-A60E-83CB47EC5121}" type="datetimeFigureOut">
              <a:rPr lang="ar-IQ" smtClean="0"/>
              <a:t>30/03/1440</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F6E1EF0B-B991-407A-A60B-DD56832CA0D8}"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715400FD-10B8-4DC7-A60E-83CB47EC5121}" type="datetimeFigureOut">
              <a:rPr lang="ar-IQ" smtClean="0"/>
              <a:t>30/03/1440</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F6E1EF0B-B991-407A-A60B-DD56832CA0D8}" type="slidenum">
              <a:rPr lang="ar-IQ" smtClean="0"/>
              <a:t>‹#›</a:t>
            </a:fld>
            <a:endParaRPr lang="ar-IQ"/>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715400FD-10B8-4DC7-A60E-83CB47EC5121}" type="datetimeFigureOut">
              <a:rPr lang="ar-IQ" smtClean="0"/>
              <a:t>30/03/1440</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F6E1EF0B-B991-407A-A60B-DD56832CA0D8}"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715400FD-10B8-4DC7-A60E-83CB47EC5121}" type="datetimeFigureOut">
              <a:rPr lang="ar-IQ" smtClean="0"/>
              <a:t>30/03/1440</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F6E1EF0B-B991-407A-A60B-DD56832CA0D8}"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715400FD-10B8-4DC7-A60E-83CB47EC5121}" type="datetimeFigureOut">
              <a:rPr lang="ar-IQ" smtClean="0"/>
              <a:t>30/03/1440</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F6E1EF0B-B991-407A-A60B-DD56832CA0D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715400FD-10B8-4DC7-A60E-83CB47EC5121}" type="datetimeFigureOut">
              <a:rPr lang="ar-IQ" smtClean="0"/>
              <a:t>30/03/1440</a:t>
            </a:fld>
            <a:endParaRPr lang="ar-IQ"/>
          </a:p>
        </p:txBody>
      </p:sp>
      <p:sp>
        <p:nvSpPr>
          <p:cNvPr id="3" name="عنصر نائب للتذييل 2"/>
          <p:cNvSpPr>
            <a:spLocks noGrp="1"/>
          </p:cNvSpPr>
          <p:nvPr>
            <p:ph type="ftr" sz="quarter" idx="11"/>
          </p:nvPr>
        </p:nvSpPr>
        <p:spPr/>
        <p:txBody>
          <a:bodyPr/>
          <a:lstStyle>
            <a:extLst/>
          </a:lstStyle>
          <a:p>
            <a:endParaRPr lang="ar-IQ"/>
          </a:p>
        </p:txBody>
      </p:sp>
      <p:sp>
        <p:nvSpPr>
          <p:cNvPr id="4" name="عنصر نائب لرقم الشريحة 3"/>
          <p:cNvSpPr>
            <a:spLocks noGrp="1"/>
          </p:cNvSpPr>
          <p:nvPr>
            <p:ph type="sldNum" sz="quarter" idx="12"/>
          </p:nvPr>
        </p:nvSpPr>
        <p:spPr/>
        <p:txBody>
          <a:bodyPr/>
          <a:lstStyle>
            <a:extLst/>
          </a:lstStyle>
          <a:p>
            <a:fld id="{F6E1EF0B-B991-407A-A60B-DD56832CA0D8}" type="slidenum">
              <a:rPr lang="ar-IQ" smtClean="0"/>
              <a:t>‹#›</a:t>
            </a:fld>
            <a:endParaRPr lang="ar-IQ"/>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715400FD-10B8-4DC7-A60E-83CB47EC5121}" type="datetimeFigureOut">
              <a:rPr lang="ar-IQ" smtClean="0"/>
              <a:t>30/03/1440</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F6E1EF0B-B991-407A-A60B-DD56832CA0D8}"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715400FD-10B8-4DC7-A60E-83CB47EC5121}" type="datetimeFigureOut">
              <a:rPr lang="ar-IQ" smtClean="0"/>
              <a:t>30/03/1440</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F6E1EF0B-B991-407A-A60B-DD56832CA0D8}" type="slidenum">
              <a:rPr lang="ar-IQ" smtClean="0"/>
              <a:t>‹#›</a:t>
            </a:fld>
            <a:endParaRPr lang="ar-IQ"/>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15400FD-10B8-4DC7-A60E-83CB47EC5121}" type="datetimeFigureOut">
              <a:rPr lang="ar-IQ" smtClean="0"/>
              <a:t>30/03/1440</a:t>
            </a:fld>
            <a:endParaRPr lang="ar-IQ"/>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6E1EF0B-B991-407A-A60B-DD56832CA0D8}" type="slidenum">
              <a:rPr lang="ar-IQ" smtClean="0"/>
              <a:t>‹#›</a:t>
            </a:fld>
            <a:endParaRPr lang="ar-IQ"/>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714356"/>
            <a:ext cx="8143932" cy="5500726"/>
          </a:xfrm>
        </p:spPr>
        <p:txBody>
          <a:bodyPr>
            <a:normAutofit/>
          </a:bodyPr>
          <a:lstStyle/>
          <a:p>
            <a:pPr algn="ctr"/>
            <a:r>
              <a:rPr lang="ar-SA" sz="3600" b="1" u="sng" dirty="0">
                <a:solidFill>
                  <a:srgbClr val="FF0000"/>
                </a:solidFill>
              </a:rPr>
              <a:t>القائد </a:t>
            </a:r>
            <a:r>
              <a:rPr lang="ar-SA" sz="3600" b="1" u="sng" dirty="0" smtClean="0">
                <a:solidFill>
                  <a:srgbClr val="FF0000"/>
                </a:solidFill>
              </a:rPr>
              <a:t>الكشفي</a:t>
            </a:r>
            <a:r>
              <a:rPr lang="en-US" sz="3400" dirty="0"/>
              <a:t/>
            </a:r>
            <a:br>
              <a:rPr lang="en-US" sz="3400" dirty="0"/>
            </a:br>
            <a:r>
              <a:rPr lang="ar-SA" sz="3400" dirty="0"/>
              <a:t>      أن أي معلم أو مدرس يمكن أن يكون قائدا ناجحا في داخل المؤسسات التعليمية وفي مجال الحركة الكشفية أذا ما توفرت فيه بعض الصفات الجيدة، لذلك أن مهمة القيادة لا يمكن إسنادها لأي شخص لأنها ليست بالأمر السهل. فالقائد الكشفي هو( الشخص الذي يقود الفرقة ويتحمل مسؤولية أفرادها ويعمل على رفع مستوى نفسه وأعضاء فرقته وفقا لأهداف الحركة .</a:t>
            </a:r>
            <a:r>
              <a:rPr lang="en-US" sz="3400" dirty="0"/>
              <a:t/>
            </a:r>
            <a:br>
              <a:rPr lang="en-US" sz="3400" dirty="0"/>
            </a:br>
            <a:endParaRPr lang="ar-IQ" sz="3400"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8" y="214290"/>
            <a:ext cx="8501122" cy="6429420"/>
          </a:xfrm>
        </p:spPr>
        <p:txBody>
          <a:bodyPr>
            <a:normAutofit fontScale="90000"/>
          </a:bodyPr>
          <a:lstStyle/>
          <a:p>
            <a:pPr algn="r"/>
            <a:r>
              <a:rPr lang="en-US" sz="3300" b="1" dirty="0" smtClean="0">
                <a:solidFill>
                  <a:srgbClr val="FF0000"/>
                </a:solidFill>
              </a:rPr>
              <a:t>                          </a:t>
            </a:r>
            <a:r>
              <a:rPr lang="ar-SA" sz="3300" b="1" dirty="0" smtClean="0">
                <a:solidFill>
                  <a:srgbClr val="FF0000"/>
                </a:solidFill>
              </a:rPr>
              <a:t>واجبات </a:t>
            </a:r>
            <a:r>
              <a:rPr lang="ar-SA" sz="3300" b="1" dirty="0">
                <a:solidFill>
                  <a:srgbClr val="FF0000"/>
                </a:solidFill>
              </a:rPr>
              <a:t>القائد الكشفي </a:t>
            </a:r>
            <a:r>
              <a:rPr lang="en-US" sz="3000" dirty="0"/>
              <a:t/>
            </a:r>
            <a:br>
              <a:rPr lang="en-US" sz="3000" dirty="0"/>
            </a:br>
            <a:r>
              <a:rPr lang="ar-SA" sz="3000" dirty="0"/>
              <a:t>	</a:t>
            </a:r>
            <a:r>
              <a:rPr lang="ar-SA" sz="3100" dirty="0"/>
              <a:t>إن مصطلح القائد الكشفي يطلق على كل من يتولى إدارة الفرق الكشفية في المؤسسات التعليمية لذلك إن مهمة القائد ليست بالأمر السهل ، ولا يمكن أيضاً إسنادها إلى أي  شخص ولكي يؤدي هذا القائد الدور الحقيقي فلابد من أدائه المهام والواجبات المطلوبة منه ومن هذه المهام  :-</a:t>
            </a:r>
            <a:r>
              <a:rPr lang="en-US" sz="3100" dirty="0"/>
              <a:t/>
            </a:r>
            <a:br>
              <a:rPr lang="en-US" sz="3100" dirty="0"/>
            </a:br>
            <a:r>
              <a:rPr lang="ar-IQ" sz="3100" dirty="0" smtClean="0">
                <a:solidFill>
                  <a:srgbClr val="0070C0"/>
                </a:solidFill>
              </a:rPr>
              <a:t>1- </a:t>
            </a:r>
            <a:r>
              <a:rPr lang="ar-SA" sz="3100" b="1" u="sng" dirty="0" smtClean="0">
                <a:solidFill>
                  <a:srgbClr val="0070C0"/>
                </a:solidFill>
              </a:rPr>
              <a:t>إعداد </a:t>
            </a:r>
            <a:r>
              <a:rPr lang="ar-SA" sz="3100" b="1" u="sng" dirty="0">
                <a:solidFill>
                  <a:srgbClr val="0070C0"/>
                </a:solidFill>
              </a:rPr>
              <a:t>التلاميذ </a:t>
            </a:r>
            <a:r>
              <a:rPr lang="ar-SA" sz="3100" b="1" u="sng" dirty="0" smtClean="0">
                <a:solidFill>
                  <a:srgbClr val="0070C0"/>
                </a:solidFill>
              </a:rPr>
              <a:t>وتهيئتهم</a:t>
            </a:r>
            <a:r>
              <a:rPr lang="en-US" sz="3100" b="1" u="sng" dirty="0" smtClean="0">
                <a:solidFill>
                  <a:srgbClr val="0070C0"/>
                </a:solidFill>
              </a:rPr>
              <a:t> </a:t>
            </a:r>
            <a:r>
              <a:rPr lang="ar-IQ" sz="3100" b="1" u="sng" dirty="0" smtClean="0">
                <a:solidFill>
                  <a:srgbClr val="0070C0"/>
                </a:solidFill>
              </a:rPr>
              <a:t>:</a:t>
            </a:r>
            <a:r>
              <a:rPr lang="ar-SA" sz="3100" dirty="0" smtClean="0">
                <a:solidFill>
                  <a:srgbClr val="0070C0"/>
                </a:solidFill>
              </a:rPr>
              <a:t> </a:t>
            </a:r>
            <a:r>
              <a:rPr lang="ar-SA" sz="3100" dirty="0"/>
              <a:t>المهمة الأولى للقائد تهدف إلى تهيئة الأفراد نفسيا وعقليا لممارسة الدور المطلوب منهم كأفراد صالحين من خلال أهداف ومبادئ وأسس الطريق الكشفية .</a:t>
            </a:r>
            <a:r>
              <a:rPr lang="en-US" sz="3100" dirty="0"/>
              <a:t/>
            </a:r>
            <a:br>
              <a:rPr lang="en-US" sz="3100" dirty="0"/>
            </a:br>
            <a:r>
              <a:rPr lang="ar-IQ" sz="3100" dirty="0" smtClean="0">
                <a:solidFill>
                  <a:srgbClr val="0070C0"/>
                </a:solidFill>
              </a:rPr>
              <a:t>2- </a:t>
            </a:r>
            <a:r>
              <a:rPr lang="ar-SA" sz="3100" b="1" u="sng" dirty="0" smtClean="0">
                <a:solidFill>
                  <a:srgbClr val="0070C0"/>
                </a:solidFill>
              </a:rPr>
              <a:t>تجهيز </a:t>
            </a:r>
            <a:r>
              <a:rPr lang="ar-SA" sz="3100" b="1" u="sng" dirty="0">
                <a:solidFill>
                  <a:srgbClr val="0070C0"/>
                </a:solidFill>
              </a:rPr>
              <a:t>الفرق الكشفية :</a:t>
            </a:r>
            <a:r>
              <a:rPr lang="ar-SA" sz="3100" dirty="0">
                <a:solidFill>
                  <a:srgbClr val="0070C0"/>
                </a:solidFill>
              </a:rPr>
              <a:t> </a:t>
            </a:r>
            <a:r>
              <a:rPr lang="ar-SA" sz="3100" dirty="0"/>
              <a:t>من المهام </a:t>
            </a:r>
            <a:r>
              <a:rPr lang="ar-SA" sz="3100" dirty="0" err="1"/>
              <a:t>المنوطة</a:t>
            </a:r>
            <a:r>
              <a:rPr lang="ar-SA" sz="3100" dirty="0"/>
              <a:t> بالقائد إعداد التجهيزات الخاصة بالفرقة والتي تساعده على تحقيق الأهداف وهي </a:t>
            </a:r>
            <a:r>
              <a:rPr lang="ar-SA" sz="3100" dirty="0" smtClean="0"/>
              <a:t>:</a:t>
            </a:r>
            <a:r>
              <a:rPr lang="ar-IQ" sz="3100" dirty="0" smtClean="0"/>
              <a:t/>
            </a:r>
            <a:br>
              <a:rPr lang="ar-IQ" sz="3100" dirty="0" smtClean="0"/>
            </a:br>
            <a:r>
              <a:rPr lang="ar-SA" sz="3100" dirty="0" smtClean="0"/>
              <a:t> </a:t>
            </a:r>
            <a:r>
              <a:rPr lang="ar-SA" sz="3100" dirty="0" smtClean="0">
                <a:sym typeface="Symbol"/>
              </a:rPr>
              <a:t></a:t>
            </a:r>
            <a:r>
              <a:rPr lang="ar-SA" sz="3100" dirty="0" smtClean="0"/>
              <a:t>إعداد </a:t>
            </a:r>
            <a:r>
              <a:rPr lang="ar-SA" sz="3100" dirty="0"/>
              <a:t>السجلات وعناصر التوثيق الضرورية .</a:t>
            </a:r>
            <a:r>
              <a:rPr lang="en-US" sz="3100" dirty="0"/>
              <a:t/>
            </a:r>
            <a:br>
              <a:rPr lang="en-US" sz="3100" dirty="0"/>
            </a:br>
            <a:r>
              <a:rPr lang="ar-IQ" sz="3100" dirty="0" smtClean="0"/>
              <a:t> </a:t>
            </a:r>
            <a:r>
              <a:rPr lang="en-US" sz="3100" dirty="0" smtClean="0">
                <a:sym typeface="Symbol"/>
              </a:rPr>
              <a:t></a:t>
            </a:r>
            <a:r>
              <a:rPr lang="ar-SA" sz="3100" dirty="0" smtClean="0"/>
              <a:t>إعداد </a:t>
            </a:r>
            <a:r>
              <a:rPr lang="ar-SA" sz="3100" dirty="0"/>
              <a:t>مكان الفرقة .</a:t>
            </a:r>
            <a:r>
              <a:rPr lang="en-US" sz="3100" dirty="0"/>
              <a:t/>
            </a:r>
            <a:br>
              <a:rPr lang="en-US" sz="3100" dirty="0"/>
            </a:br>
            <a:r>
              <a:rPr lang="ar-IQ" sz="3100" dirty="0" smtClean="0"/>
              <a:t> </a:t>
            </a:r>
            <a:r>
              <a:rPr lang="en-US" sz="3100" dirty="0" smtClean="0">
                <a:sym typeface="Symbol"/>
              </a:rPr>
              <a:t></a:t>
            </a:r>
            <a:r>
              <a:rPr lang="ar-SA" sz="3100" dirty="0" smtClean="0"/>
              <a:t>تجهيز </a:t>
            </a:r>
            <a:r>
              <a:rPr lang="ar-SA" sz="3100" dirty="0"/>
              <a:t>الفرقة بالملابس الكشفية .</a:t>
            </a:r>
            <a:r>
              <a:rPr lang="en-US" sz="3100" dirty="0"/>
              <a:t/>
            </a:r>
            <a:br>
              <a:rPr lang="en-US" sz="3100" dirty="0"/>
            </a:br>
            <a:r>
              <a:rPr lang="en-US" sz="3100" dirty="0" smtClean="0">
                <a:sym typeface="Symbol"/>
              </a:rPr>
              <a:t> </a:t>
            </a:r>
            <a:r>
              <a:rPr lang="ar-SA" sz="3100" dirty="0" smtClean="0"/>
              <a:t>إعداد </a:t>
            </a:r>
            <a:r>
              <a:rPr lang="ar-SA" sz="3100" dirty="0"/>
              <a:t>اللوازم الأخرى .</a:t>
            </a:r>
            <a:r>
              <a:rPr lang="en-US" sz="2800" dirty="0"/>
              <a:t/>
            </a:r>
            <a:br>
              <a:rPr lang="en-US" sz="2800" dirty="0"/>
            </a:br>
            <a:endParaRPr lang="ar-IQ" sz="2800" dirty="0"/>
          </a:p>
        </p:txBody>
      </p:sp>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226196"/>
          </a:xfrm>
        </p:spPr>
        <p:txBody>
          <a:bodyPr>
            <a:normAutofit/>
          </a:bodyPr>
          <a:lstStyle/>
          <a:p>
            <a:pPr algn="r"/>
            <a:r>
              <a:rPr lang="ar-IQ" sz="2800" b="1" dirty="0" smtClean="0">
                <a:solidFill>
                  <a:srgbClr val="0070C0"/>
                </a:solidFill>
              </a:rPr>
              <a:t>3</a:t>
            </a:r>
            <a:r>
              <a:rPr lang="ar-SA" sz="3000" b="1" dirty="0" smtClean="0">
                <a:solidFill>
                  <a:srgbClr val="0070C0"/>
                </a:solidFill>
              </a:rPr>
              <a:t>.</a:t>
            </a:r>
            <a:r>
              <a:rPr lang="ar-SA" sz="3000" b="1" u="sng" dirty="0" smtClean="0">
                <a:solidFill>
                  <a:srgbClr val="0070C0"/>
                </a:solidFill>
              </a:rPr>
              <a:t> </a:t>
            </a:r>
            <a:r>
              <a:rPr lang="ar-SA" sz="3000" b="1" u="sng" dirty="0">
                <a:solidFill>
                  <a:srgbClr val="0070C0"/>
                </a:solidFill>
              </a:rPr>
              <a:t>تنظيم الفرق الكشفية :</a:t>
            </a:r>
            <a:r>
              <a:rPr lang="ar-SA" sz="3000" dirty="0">
                <a:solidFill>
                  <a:srgbClr val="0070C0"/>
                </a:solidFill>
              </a:rPr>
              <a:t> </a:t>
            </a:r>
            <a:r>
              <a:rPr lang="ar-SA" sz="3000" dirty="0"/>
              <a:t>يتطلب من القائد ما يأتي :</a:t>
            </a:r>
            <a:r>
              <a:rPr lang="en-US" sz="3000" dirty="0"/>
              <a:t/>
            </a:r>
            <a:br>
              <a:rPr lang="en-US" sz="3000" dirty="0"/>
            </a:br>
            <a:r>
              <a:rPr lang="en-US" sz="3000" dirty="0" smtClean="0">
                <a:sym typeface="Symbol"/>
              </a:rPr>
              <a:t></a:t>
            </a:r>
            <a:r>
              <a:rPr lang="ar-SA" sz="3000" dirty="0" smtClean="0"/>
              <a:t>تحديد </a:t>
            </a:r>
            <a:r>
              <a:rPr lang="ar-SA" sz="3000" dirty="0"/>
              <a:t>درجة كل كشاف داخل الفرقة .</a:t>
            </a:r>
            <a:r>
              <a:rPr lang="en-US" sz="3000" dirty="0"/>
              <a:t/>
            </a:r>
            <a:br>
              <a:rPr lang="en-US" sz="3000" dirty="0"/>
            </a:br>
            <a:r>
              <a:rPr lang="en-US" sz="3000" dirty="0" smtClean="0">
                <a:sym typeface="Symbol"/>
              </a:rPr>
              <a:t></a:t>
            </a:r>
            <a:r>
              <a:rPr lang="ar-SA" sz="3000" dirty="0" smtClean="0"/>
              <a:t>تسجيل </a:t>
            </a:r>
            <a:r>
              <a:rPr lang="ar-SA" sz="3000" dirty="0"/>
              <a:t>المعلومات عن أفراد الفرقة وفقا لسجل بيانات الأفراد  بعد </a:t>
            </a:r>
            <a:r>
              <a:rPr lang="ar-SA" sz="3000" dirty="0" smtClean="0"/>
              <a:t>الحصول </a:t>
            </a:r>
            <a:r>
              <a:rPr lang="ar-SA" sz="3000" dirty="0"/>
              <a:t>على موافقة أولياء الأمور .</a:t>
            </a:r>
            <a:r>
              <a:rPr lang="en-US" sz="3000" dirty="0"/>
              <a:t/>
            </a:r>
            <a:br>
              <a:rPr lang="en-US" sz="3000" dirty="0"/>
            </a:br>
            <a:r>
              <a:rPr lang="en-US" sz="3000" dirty="0" smtClean="0">
                <a:sym typeface="Symbol"/>
              </a:rPr>
              <a:t></a:t>
            </a:r>
            <a:r>
              <a:rPr lang="ar-SA" sz="3000" dirty="0" smtClean="0"/>
              <a:t>القائد </a:t>
            </a:r>
            <a:r>
              <a:rPr lang="ar-SA" sz="3000" dirty="0"/>
              <a:t>عليه أن يحدد قائد الفرقة ومساعدة حسب الأصول المتبعة في المراحل العمرية لأفراد الفرقة .</a:t>
            </a:r>
            <a:r>
              <a:rPr lang="en-US" sz="3000" dirty="0"/>
              <a:t/>
            </a:r>
            <a:br>
              <a:rPr lang="en-US" sz="3000" dirty="0"/>
            </a:br>
            <a:r>
              <a:rPr lang="en-US" sz="3000" dirty="0" smtClean="0">
                <a:sym typeface="Symbol"/>
              </a:rPr>
              <a:t></a:t>
            </a:r>
            <a:r>
              <a:rPr lang="ar-SA" sz="3000" dirty="0" smtClean="0"/>
              <a:t>تسمية </a:t>
            </a:r>
            <a:r>
              <a:rPr lang="ar-SA" sz="3000" dirty="0"/>
              <a:t>( السداسيات ) وفق الإماء المتبعة في كل مرحلة .</a:t>
            </a:r>
            <a:r>
              <a:rPr lang="en-US" sz="3000" dirty="0"/>
              <a:t/>
            </a:r>
            <a:br>
              <a:rPr lang="en-US" sz="3000" dirty="0"/>
            </a:br>
            <a:r>
              <a:rPr lang="ar-SA" sz="3000" dirty="0"/>
              <a:t> </a:t>
            </a:r>
            <a:r>
              <a:rPr lang="en-US" sz="3000" dirty="0"/>
              <a:t/>
            </a:r>
            <a:br>
              <a:rPr lang="en-US" sz="3000" dirty="0"/>
            </a:br>
            <a:r>
              <a:rPr lang="ar-SA" sz="3000" b="1" dirty="0">
                <a:solidFill>
                  <a:srgbClr val="0070C0"/>
                </a:solidFill>
              </a:rPr>
              <a:t>4.</a:t>
            </a:r>
            <a:r>
              <a:rPr lang="ar-SA" sz="3000" b="1" u="sng" dirty="0">
                <a:solidFill>
                  <a:srgbClr val="0070C0"/>
                </a:solidFill>
              </a:rPr>
              <a:t> إعداد الخطة السنوية لنشاطات الفرق مع إعداد التقارير</a:t>
            </a:r>
            <a:r>
              <a:rPr lang="ar-SA" sz="3000" b="1" dirty="0">
                <a:solidFill>
                  <a:srgbClr val="0070C0"/>
                </a:solidFill>
              </a:rPr>
              <a:t> </a:t>
            </a:r>
            <a:r>
              <a:rPr lang="en-US" sz="3000" b="1" dirty="0" smtClean="0">
                <a:solidFill>
                  <a:srgbClr val="0070C0"/>
                </a:solidFill>
              </a:rPr>
              <a:t>:</a:t>
            </a:r>
            <a:r>
              <a:rPr lang="en-US" sz="3000" dirty="0"/>
              <a:t/>
            </a:r>
            <a:br>
              <a:rPr lang="en-US" sz="3000" dirty="0"/>
            </a:br>
            <a:r>
              <a:rPr lang="ar-SA" sz="3000" dirty="0" smtClean="0"/>
              <a:t>يتم </a:t>
            </a:r>
            <a:r>
              <a:rPr lang="ar-SA" sz="3000" dirty="0"/>
              <a:t>ذلك من خلال جلسة القائد مع مجلس شرف الفرقة ويتم فيها إعداد الخطة لهذه النشاطات مع مراعاة التنويع والإثارة والظروف البيئية والإمكانيات المتاحة وميول الأفراد .</a:t>
            </a:r>
            <a:r>
              <a:rPr lang="en-US" sz="2800" dirty="0"/>
              <a:t/>
            </a:r>
            <a:br>
              <a:rPr lang="en-US" sz="2800" dirty="0"/>
            </a:br>
            <a:endParaRPr lang="ar-IQ" sz="2800"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297634"/>
          </a:xfrm>
        </p:spPr>
        <p:txBody>
          <a:bodyPr>
            <a:normAutofit/>
          </a:bodyPr>
          <a:lstStyle/>
          <a:p>
            <a:pPr algn="r"/>
            <a:r>
              <a:rPr lang="ar-IQ" sz="3000" b="1" dirty="0" smtClean="0">
                <a:solidFill>
                  <a:srgbClr val="0070C0"/>
                </a:solidFill>
              </a:rPr>
              <a:t>5</a:t>
            </a:r>
            <a:r>
              <a:rPr lang="ar-SA" sz="3000" b="1" dirty="0" smtClean="0">
                <a:solidFill>
                  <a:srgbClr val="0070C0"/>
                </a:solidFill>
              </a:rPr>
              <a:t>.</a:t>
            </a:r>
            <a:r>
              <a:rPr lang="ar-SA" sz="3000" b="1" u="sng" dirty="0" smtClean="0">
                <a:solidFill>
                  <a:srgbClr val="0070C0"/>
                </a:solidFill>
              </a:rPr>
              <a:t> </a:t>
            </a:r>
            <a:r>
              <a:rPr lang="ar-SA" sz="3000" b="1" u="sng" dirty="0">
                <a:solidFill>
                  <a:srgbClr val="0070C0"/>
                </a:solidFill>
              </a:rPr>
              <a:t>العلاقات الداخلية والخارجية </a:t>
            </a:r>
            <a:r>
              <a:rPr lang="ar-IQ" sz="3000" b="1" u="sng" dirty="0" smtClean="0">
                <a:solidFill>
                  <a:srgbClr val="0070C0"/>
                </a:solidFill>
              </a:rPr>
              <a:t>:</a:t>
            </a:r>
            <a:r>
              <a:rPr lang="en-US" sz="3000" dirty="0"/>
              <a:t/>
            </a:r>
            <a:br>
              <a:rPr lang="en-US" sz="3000" dirty="0"/>
            </a:br>
            <a:r>
              <a:rPr lang="ar-SA" sz="3000" dirty="0"/>
              <a:t>	وتقسم العلاقات الداخلية إلى قسمين :</a:t>
            </a:r>
            <a:r>
              <a:rPr lang="en-US" sz="3000" dirty="0"/>
              <a:t/>
            </a:r>
            <a:br>
              <a:rPr lang="en-US" sz="3000" dirty="0"/>
            </a:br>
            <a:r>
              <a:rPr lang="en-US" sz="3000" dirty="0" smtClean="0">
                <a:sym typeface="Symbol"/>
              </a:rPr>
              <a:t></a:t>
            </a:r>
            <a:r>
              <a:rPr lang="ar-SA" sz="3000" dirty="0" smtClean="0"/>
              <a:t>علاقة </a:t>
            </a:r>
            <a:r>
              <a:rPr lang="ar-SA" sz="3000" dirty="0"/>
              <a:t>القائد بأفراد فرقته .</a:t>
            </a:r>
            <a:r>
              <a:rPr lang="en-US" sz="3000" dirty="0"/>
              <a:t/>
            </a:r>
            <a:br>
              <a:rPr lang="en-US" sz="3000" dirty="0"/>
            </a:br>
            <a:r>
              <a:rPr lang="en-US" sz="3000" dirty="0" smtClean="0">
                <a:sym typeface="Symbol"/>
              </a:rPr>
              <a:t></a:t>
            </a:r>
            <a:r>
              <a:rPr lang="ar-SA" sz="3000" dirty="0" smtClean="0"/>
              <a:t>علاقة </a:t>
            </a:r>
            <a:r>
              <a:rPr lang="ar-SA" sz="3000" dirty="0"/>
              <a:t>القائد بإدارة المدرسة .</a:t>
            </a:r>
            <a:r>
              <a:rPr lang="en-US" sz="3000" dirty="0"/>
              <a:t/>
            </a:r>
            <a:br>
              <a:rPr lang="en-US" sz="3000" dirty="0"/>
            </a:br>
            <a:r>
              <a:rPr lang="ar-SA" sz="3000" dirty="0"/>
              <a:t>	العلاقات الخارجية تشمل : </a:t>
            </a:r>
            <a:r>
              <a:rPr lang="en-US" sz="3000" dirty="0"/>
              <a:t/>
            </a:r>
            <a:br>
              <a:rPr lang="en-US" sz="3000" dirty="0"/>
            </a:br>
            <a:r>
              <a:rPr lang="en-US" sz="3000" dirty="0" smtClean="0">
                <a:sym typeface="Symbol"/>
              </a:rPr>
              <a:t></a:t>
            </a:r>
            <a:r>
              <a:rPr lang="ar-SA" sz="3000" dirty="0" smtClean="0"/>
              <a:t>علاقة </a:t>
            </a:r>
            <a:r>
              <a:rPr lang="ar-SA" sz="3000" dirty="0"/>
              <a:t>القائد بأولياء أمور التلاميذ .</a:t>
            </a:r>
            <a:r>
              <a:rPr lang="en-US" sz="3000" dirty="0"/>
              <a:t/>
            </a:r>
            <a:br>
              <a:rPr lang="en-US" sz="3000" dirty="0"/>
            </a:br>
            <a:r>
              <a:rPr lang="en-US" sz="3000" dirty="0" smtClean="0">
                <a:sym typeface="Symbol"/>
              </a:rPr>
              <a:t></a:t>
            </a:r>
            <a:r>
              <a:rPr lang="ar-SA" sz="3000" dirty="0" smtClean="0"/>
              <a:t>علاقة </a:t>
            </a:r>
            <a:r>
              <a:rPr lang="ar-SA" sz="3000" dirty="0"/>
              <a:t>القائد بالمؤسسات الكشفية </a:t>
            </a:r>
            <a:r>
              <a:rPr lang="ar-IQ" sz="3000" dirty="0" smtClean="0"/>
              <a:t>.</a:t>
            </a:r>
            <a:r>
              <a:rPr lang="en-US" sz="3000" dirty="0"/>
              <a:t/>
            </a:r>
            <a:br>
              <a:rPr lang="en-US" sz="3000" dirty="0"/>
            </a:br>
            <a:r>
              <a:rPr lang="ar-SA" sz="3000" dirty="0"/>
              <a:t> </a:t>
            </a:r>
            <a:r>
              <a:rPr lang="en-US" sz="3000" dirty="0"/>
              <a:t/>
            </a:r>
            <a:br>
              <a:rPr lang="en-US" sz="3000" dirty="0"/>
            </a:br>
            <a:r>
              <a:rPr lang="ar-SA" sz="3000" b="1" dirty="0">
                <a:solidFill>
                  <a:srgbClr val="0070C0"/>
                </a:solidFill>
              </a:rPr>
              <a:t>6.</a:t>
            </a:r>
            <a:r>
              <a:rPr lang="ar-SA" sz="3000" b="1" u="sng" dirty="0">
                <a:solidFill>
                  <a:srgbClr val="0070C0"/>
                </a:solidFill>
              </a:rPr>
              <a:t> متابعة نشاطات  أفراد الفرقة وتقدمهم</a:t>
            </a:r>
            <a:r>
              <a:rPr lang="ar-SA" sz="3000" b="1" dirty="0">
                <a:solidFill>
                  <a:srgbClr val="0070C0"/>
                </a:solidFill>
              </a:rPr>
              <a:t> </a:t>
            </a:r>
            <a:r>
              <a:rPr lang="ar-IQ" sz="3000" b="1" dirty="0" smtClean="0">
                <a:solidFill>
                  <a:srgbClr val="0070C0"/>
                </a:solidFill>
              </a:rPr>
              <a:t>:</a:t>
            </a:r>
            <a:r>
              <a:rPr lang="en-US" sz="3000" dirty="0"/>
              <a:t/>
            </a:r>
            <a:br>
              <a:rPr lang="en-US" sz="3000" dirty="0"/>
            </a:br>
            <a:r>
              <a:rPr lang="ar-SA" sz="3000" dirty="0" smtClean="0"/>
              <a:t>من </a:t>
            </a:r>
            <a:r>
              <a:rPr lang="ar-SA" sz="3000" dirty="0"/>
              <a:t>الواجبات البديهية لقائد الفرقة </a:t>
            </a:r>
            <a:r>
              <a:rPr lang="ar-SA" sz="3000" dirty="0" smtClean="0"/>
              <a:t>إن </a:t>
            </a:r>
            <a:r>
              <a:rPr lang="ar-SA" sz="3000" dirty="0"/>
              <a:t>يتابع أفرادها ونشاطاتها </a:t>
            </a:r>
            <a:r>
              <a:rPr lang="ar-IQ" sz="3000" dirty="0"/>
              <a:t>,</a:t>
            </a:r>
            <a:r>
              <a:rPr lang="ar-SA" sz="3000" dirty="0" smtClean="0"/>
              <a:t> </a:t>
            </a:r>
            <a:r>
              <a:rPr lang="ar-SA" sz="3000" dirty="0"/>
              <a:t>لذا يجب الاعتناء بهؤلاء القادة وتزويدهم بكل ما هو جديد لكي يساعدهم على إنجاز مهامهم .</a:t>
            </a:r>
            <a:r>
              <a:rPr lang="en-US" sz="2800" dirty="0"/>
              <a:t/>
            </a:r>
            <a:br>
              <a:rPr lang="en-US" sz="2800" dirty="0"/>
            </a:br>
            <a:endParaRPr lang="ar-IQ" sz="2800" dirty="0"/>
          </a:p>
        </p:txBody>
      </p:sp>
    </p:spTree>
  </p:cSld>
  <p:clrMapOvr>
    <a:masterClrMapping/>
  </p:clrMapOvr>
  <p:transition>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274638"/>
            <a:ext cx="8572560" cy="6297634"/>
          </a:xfrm>
        </p:spPr>
        <p:txBody>
          <a:bodyPr>
            <a:normAutofit fontScale="90000"/>
          </a:bodyPr>
          <a:lstStyle/>
          <a:p>
            <a:pPr algn="ctr"/>
            <a:r>
              <a:rPr lang="ar-SA" sz="3300" b="1" dirty="0">
                <a:solidFill>
                  <a:srgbClr val="FF0000"/>
                </a:solidFill>
              </a:rPr>
              <a:t>دور القيادة في الحركة </a:t>
            </a:r>
            <a:r>
              <a:rPr lang="ar-SA" sz="3300" b="1" dirty="0" smtClean="0">
                <a:solidFill>
                  <a:srgbClr val="FF0000"/>
                </a:solidFill>
              </a:rPr>
              <a:t>الكشفية</a:t>
            </a:r>
            <a:r>
              <a:rPr lang="en-US" sz="3000" dirty="0"/>
              <a:t/>
            </a:r>
            <a:br>
              <a:rPr lang="en-US" sz="3000" dirty="0"/>
            </a:br>
            <a:r>
              <a:rPr lang="ar-SA" sz="3000" dirty="0"/>
              <a:t>       </a:t>
            </a:r>
            <a:r>
              <a:rPr lang="ar-SA" sz="3100" dirty="0"/>
              <a:t>تمثل القيادة في الحركة الكشفية محورا أساسيا يبنى عليه نجاح باقي العوامل التي تسهم في الوصول </a:t>
            </a:r>
            <a:r>
              <a:rPr lang="ar-SA" sz="3100" dirty="0" smtClean="0"/>
              <a:t>إلى </a:t>
            </a:r>
            <a:r>
              <a:rPr lang="ar-SA" sz="3100" dirty="0"/>
              <a:t>الهدف المنشود من حركة الكشف،  ذلك لأنه لا يتم نجاح </a:t>
            </a:r>
            <a:r>
              <a:rPr lang="ar-SA" sz="3100" dirty="0" smtClean="0"/>
              <a:t>إي </a:t>
            </a:r>
            <a:r>
              <a:rPr lang="ar-SA" sz="3100" dirty="0"/>
              <a:t>عمل </a:t>
            </a:r>
            <a:r>
              <a:rPr lang="ar-SA" sz="3100" dirty="0" smtClean="0"/>
              <a:t>إلا </a:t>
            </a:r>
            <a:r>
              <a:rPr lang="ar-SA" sz="3100" dirty="0"/>
              <a:t>في ظل قيادة رشيدة تدير دفة العمل، ولكن تسير وفق مبادئ سامية وتستند </a:t>
            </a:r>
            <a:r>
              <a:rPr lang="ar-SA" sz="3100" dirty="0" smtClean="0"/>
              <a:t>إلى </a:t>
            </a:r>
            <a:r>
              <a:rPr lang="ar-SA" sz="3100" dirty="0"/>
              <a:t>ثقافة أصيلة تأمل منها ليكونا معاً </a:t>
            </a:r>
            <a:r>
              <a:rPr lang="ar-SA" sz="3100" dirty="0" smtClean="0"/>
              <a:t>(</a:t>
            </a:r>
            <a:r>
              <a:rPr lang="ar-IQ" sz="3100" dirty="0" smtClean="0"/>
              <a:t> </a:t>
            </a:r>
            <a:r>
              <a:rPr lang="ar-SA" sz="3100" dirty="0" smtClean="0"/>
              <a:t>المبادئ والثقافة</a:t>
            </a:r>
            <a:r>
              <a:rPr lang="ar-IQ" sz="3100" dirty="0" smtClean="0"/>
              <a:t> </a:t>
            </a:r>
            <a:r>
              <a:rPr lang="ar-SA" sz="3100" dirty="0" smtClean="0"/>
              <a:t>) </a:t>
            </a:r>
            <a:r>
              <a:rPr lang="ar-SA" sz="3100" dirty="0"/>
              <a:t>بمثابة القاعدة الصلبة التي ترتكز عليها </a:t>
            </a:r>
            <a:r>
              <a:rPr lang="ar-SA" sz="3100" dirty="0" smtClean="0"/>
              <a:t>القيادة</a:t>
            </a:r>
            <a:r>
              <a:rPr lang="en-US" sz="3100" dirty="0" smtClean="0"/>
              <a:t> </a:t>
            </a:r>
            <a:r>
              <a:rPr lang="ar-SA" sz="3100" dirty="0" smtClean="0"/>
              <a:t>.</a:t>
            </a:r>
            <a:r>
              <a:rPr lang="en-US" sz="3100" dirty="0"/>
              <a:t/>
            </a:r>
            <a:br>
              <a:rPr lang="en-US" sz="3100" dirty="0"/>
            </a:br>
            <a:r>
              <a:rPr lang="ar-SA" sz="3100" dirty="0"/>
              <a:t>       أن القائد في الحركة الكشفية والذي تطوع عن طيب خاطر ليساهم في خدمة وطنه من خلال رعاية شباب </a:t>
            </a:r>
            <a:r>
              <a:rPr lang="ar-SA" sz="3100" dirty="0" smtClean="0"/>
              <a:t>بلده</a:t>
            </a:r>
            <a:r>
              <a:rPr lang="en-US" sz="3100" dirty="0" smtClean="0"/>
              <a:t> </a:t>
            </a:r>
            <a:r>
              <a:rPr lang="ar-SA" sz="3100" dirty="0" smtClean="0"/>
              <a:t>، </a:t>
            </a:r>
            <a:r>
              <a:rPr lang="ar-SA" sz="3100" dirty="0"/>
              <a:t>كان لزاما عليه أن يتحمل كل مسؤوليات هذا التطوع وتبعاته وأن يضع أمام عينيه أن الحركة الكشفية هي وسيلة لغاية وهذه الغاية هي أعداد وتكوين المواطن الصالح لحياة أفضل وخدمة المجتمع والوطن بطريقة عملية يتقبلها الفتية والشباب في مختلف مراحل </a:t>
            </a:r>
            <a:r>
              <a:rPr lang="ar-SA" sz="3100" dirty="0" smtClean="0"/>
              <a:t>نموهم</a:t>
            </a:r>
            <a:r>
              <a:rPr lang="en-US" sz="3100" dirty="0" smtClean="0"/>
              <a:t> </a:t>
            </a:r>
            <a:r>
              <a:rPr lang="ar-IQ" sz="3100" dirty="0" smtClean="0"/>
              <a:t>,</a:t>
            </a:r>
            <a:r>
              <a:rPr lang="ar-SA" sz="3100" dirty="0" smtClean="0"/>
              <a:t> </a:t>
            </a:r>
            <a:r>
              <a:rPr lang="ar-SA" sz="3100" dirty="0"/>
              <a:t>ومن أجل أن يكسب القائد ثقة فتيانه عليه أن يتصف بالأخلاق والأمانة ليصلح لقيادتهم، فالفتية سريعون في اكتشاف أي نقص لدى قائدهم </a:t>
            </a:r>
            <a:r>
              <a:rPr lang="ar-SA" sz="3100" dirty="0" smtClean="0"/>
              <a:t>فإذا </a:t>
            </a:r>
            <a:r>
              <a:rPr lang="ar-SA" sz="3100" dirty="0"/>
              <a:t>ما نزعت من نفوسهم الثقة به فأنهم لم يعودوا </a:t>
            </a:r>
            <a:r>
              <a:rPr lang="ar-SA" sz="3100" dirty="0" smtClean="0"/>
              <a:t>إليه ثانية</a:t>
            </a:r>
            <a:r>
              <a:rPr lang="ar-IQ" sz="3100" dirty="0" smtClean="0"/>
              <a:t> .</a:t>
            </a:r>
            <a:endParaRPr lang="ar-IQ" sz="3100" dirty="0"/>
          </a:p>
        </p:txBody>
      </p:sp>
    </p:spTree>
  </p:cSld>
  <p:clrMapOvr>
    <a:masterClrMapping/>
  </p:clrMapOvr>
  <p:transition>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Autofit/>
          </a:bodyPr>
          <a:lstStyle/>
          <a:p>
            <a:pPr algn="ctr"/>
            <a:r>
              <a:rPr lang="ar-SA" sz="2900" dirty="0"/>
              <a:t>لذا يجب على القائد في الحركة الكشفية أن يتبع مبادئ الحركة الكشفية ويطبقها عمليا في أعماقه فمهمته ليست تعليم وعد وقانون الكشاف للفتية فقط بل ليعمل بها هو أيضا في كل الظروف، وأن يكون قدوة لهم، </a:t>
            </a:r>
            <a:r>
              <a:rPr lang="ar-SA" sz="2900" dirty="0" smtClean="0"/>
              <a:t>وإذا </a:t>
            </a:r>
            <a:r>
              <a:rPr lang="ar-SA" sz="2900" dirty="0"/>
              <a:t>أراد أن يكون رجلا في أعين أشد الناس نقدا وعنادا </a:t>
            </a:r>
            <a:r>
              <a:rPr lang="ar-SA" sz="2900" dirty="0" smtClean="0"/>
              <a:t>وأمل </a:t>
            </a:r>
            <a:r>
              <a:rPr lang="ar-SA" sz="2900" dirty="0"/>
              <a:t>القضاة رحمة ذلك هو الفتى</a:t>
            </a:r>
            <a:r>
              <a:rPr lang="ar-SA" sz="2900" baseline="30000" dirty="0"/>
              <a:t> </a:t>
            </a:r>
            <a:r>
              <a:rPr lang="ar-SA" sz="2900" dirty="0"/>
              <a:t>.</a:t>
            </a:r>
            <a:r>
              <a:rPr lang="en-US" sz="2900" dirty="0"/>
              <a:t/>
            </a:r>
            <a:br>
              <a:rPr lang="en-US" sz="2900" dirty="0"/>
            </a:br>
            <a:r>
              <a:rPr lang="ar-SA" sz="2900" dirty="0"/>
              <a:t>فالقائد الكشفي مهمته العناية بالكشافين، يدربهم ويوجههم، يوزعهم على الطلائع كنوع من التنظيم الذي يعّود الفرد على العمل مع الجماعة، وينمي لدى الكشافين أسلوب القيادة الذاتية والتبعية وتحمل المسؤولية والكشافين بدورهم ينظرون </a:t>
            </a:r>
            <a:r>
              <a:rPr lang="ar-SA" sz="2900" dirty="0" smtClean="0"/>
              <a:t>إلى </a:t>
            </a:r>
            <a:r>
              <a:rPr lang="ar-SA" sz="2900" dirty="0"/>
              <a:t>القائد كمثل أعلى يقدرونه..يقلّدونه، يستمعون إليه </a:t>
            </a:r>
            <a:r>
              <a:rPr lang="ar-SA" sz="2900" dirty="0" smtClean="0"/>
              <a:t>يلج</a:t>
            </a:r>
            <a:r>
              <a:rPr lang="ar-IQ" sz="2900" dirty="0"/>
              <a:t>ئ</a:t>
            </a:r>
            <a:r>
              <a:rPr lang="ar-SA" sz="2900" dirty="0" smtClean="0"/>
              <a:t>ون </a:t>
            </a:r>
            <a:r>
              <a:rPr lang="ar-SA" sz="2900" dirty="0"/>
              <a:t>إليه في المشاكل التي تعترضهم، فهو رائدهم وأخ أكبر لكل واحد منهم، لذا عليه كسب محبة كشافيه ليكون النجاح حليفه، فالقائد الكشفي متطوع عن طيب خاطر ودون مقابل ليساهم في خدمة وطنه من خلال تربية الفتية، ورعاية الشباب بأتباع أساليب الحركة الكشفية، لذا كان عليه لزاما أن يتحمل كل مسؤوليات هذا التطوع وتبعاته لأنه صادر عن رغبة حقيقية وفعالة في ممارسة عمله كقائد في الحركة </a:t>
            </a:r>
            <a:r>
              <a:rPr lang="ar-SA" sz="2900" dirty="0" smtClean="0"/>
              <a:t>الكشفية</a:t>
            </a:r>
            <a:r>
              <a:rPr lang="ar-IQ" sz="2900" dirty="0" smtClean="0"/>
              <a:t> .</a:t>
            </a:r>
            <a:endParaRPr lang="ar-IQ" sz="2900" dirty="0"/>
          </a:p>
        </p:txBody>
      </p:sp>
    </p:spTree>
  </p:cSld>
  <p:clrMapOvr>
    <a:masterClrMapping/>
  </p:clrMapOvr>
  <p:transition>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32</TotalTime>
  <Words>85</Words>
  <Application>Microsoft Office PowerPoint</Application>
  <PresentationFormat>عرض على الشاشة (3:4)‏</PresentationFormat>
  <Paragraphs>6</Paragraphs>
  <Slides>6</Slides>
  <Notes>0</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انقلاب</vt:lpstr>
      <vt:lpstr>القائد الكشفي       أن أي معلم أو مدرس يمكن أن يكون قائدا ناجحا في داخل المؤسسات التعليمية وفي مجال الحركة الكشفية أذا ما توفرت فيه بعض الصفات الجيدة، لذلك أن مهمة القيادة لا يمكن إسنادها لأي شخص لأنها ليست بالأمر السهل. فالقائد الكشفي هو( الشخص الذي يقود الفرقة ويتحمل مسؤولية أفرادها ويعمل على رفع مستوى نفسه وأعضاء فرقته وفقا لأهداف الحركة . </vt:lpstr>
      <vt:lpstr>                          واجبات القائد الكشفي   إن مصطلح القائد الكشفي يطلق على كل من يتولى إدارة الفرق الكشفية في المؤسسات التعليمية لذلك إن مهمة القائد ليست بالأمر السهل ، ولا يمكن أيضاً إسنادها إلى أي  شخص ولكي يؤدي هذا القائد الدور الحقيقي فلابد من أدائه المهام والواجبات المطلوبة منه ومن هذه المهام  :- 1- إعداد التلاميذ وتهيئتهم : المهمة الأولى للقائد تهدف إلى تهيئة الأفراد نفسيا وعقليا لممارسة الدور المطلوب منهم كأفراد صالحين من خلال أهداف ومبادئ وأسس الطريق الكشفية . 2- تجهيز الفرق الكشفية : من المهام المنوطة بالقائد إعداد التجهيزات الخاصة بالفرقة والتي تساعده على تحقيق الأهداف وهي :  إعداد السجلات وعناصر التوثيق الضرورية .  إعداد مكان الفرقة .  تجهيز الفرقة بالملابس الكشفية .  إعداد اللوازم الأخرى . </vt:lpstr>
      <vt:lpstr>3. تنظيم الفرق الكشفية : يتطلب من القائد ما يأتي : تحديد درجة كل كشاف داخل الفرقة . تسجيل المعلومات عن أفراد الفرقة وفقا لسجل بيانات الأفراد  بعد الحصول على موافقة أولياء الأمور . القائد عليه أن يحدد قائد الفرقة ومساعدة حسب الأصول المتبعة في المراحل العمرية لأفراد الفرقة . تسمية ( السداسيات ) وفق الإماء المتبعة في كل مرحلة .   4. إعداد الخطة السنوية لنشاطات الفرق مع إعداد التقارير : يتم ذلك من خلال جلسة القائد مع مجلس شرف الفرقة ويتم فيها إعداد الخطة لهذه النشاطات مع مراعاة التنويع والإثارة والظروف البيئية والإمكانيات المتاحة وميول الأفراد . </vt:lpstr>
      <vt:lpstr>5. العلاقات الداخلية والخارجية :  وتقسم العلاقات الداخلية إلى قسمين : علاقة القائد بأفراد فرقته . علاقة القائد بإدارة المدرسة .  العلاقات الخارجية تشمل :  علاقة القائد بأولياء أمور التلاميذ . علاقة القائد بالمؤسسات الكشفية .   6. متابعة نشاطات  أفراد الفرقة وتقدمهم : من الواجبات البديهية لقائد الفرقة إن يتابع أفرادها ونشاطاتها , لذا يجب الاعتناء بهؤلاء القادة وتزويدهم بكل ما هو جديد لكي يساعدهم على إنجاز مهامهم . </vt:lpstr>
      <vt:lpstr>دور القيادة في الحركة الكشفية        تمثل القيادة في الحركة الكشفية محورا أساسيا يبنى عليه نجاح باقي العوامل التي تسهم في الوصول إلى الهدف المنشود من حركة الكشف،  ذلك لأنه لا يتم نجاح إي عمل إلا في ظل قيادة رشيدة تدير دفة العمل، ولكن تسير وفق مبادئ سامية وتستند إلى ثقافة أصيلة تأمل منها ليكونا معاً ( المبادئ والثقافة ) بمثابة القاعدة الصلبة التي ترتكز عليها القيادة .        أن القائد في الحركة الكشفية والذي تطوع عن طيب خاطر ليساهم في خدمة وطنه من خلال رعاية شباب بلده ، كان لزاما عليه أن يتحمل كل مسؤوليات هذا التطوع وتبعاته وأن يضع أمام عينيه أن الحركة الكشفية هي وسيلة لغاية وهذه الغاية هي أعداد وتكوين المواطن الصالح لحياة أفضل وخدمة المجتمع والوطن بطريقة عملية يتقبلها الفتية والشباب في مختلف مراحل نموهم , ومن أجل أن يكسب القائد ثقة فتيانه عليه أن يتصف بالأخلاق والأمانة ليصلح لقيادتهم، فالفتية سريعون في اكتشاف أي نقص لدى قائدهم فإذا ما نزعت من نفوسهم الثقة به فأنهم لم يعودوا إليه ثانية .</vt:lpstr>
      <vt:lpstr>لذا يجب على القائد في الحركة الكشفية أن يتبع مبادئ الحركة الكشفية ويطبقها عمليا في أعماقه فمهمته ليست تعليم وعد وقانون الكشاف للفتية فقط بل ليعمل بها هو أيضا في كل الظروف، وأن يكون قدوة لهم، وإذا أراد أن يكون رجلا في أعين أشد الناس نقدا وعنادا وأمل القضاة رحمة ذلك هو الفتى . فالقائد الكشفي مهمته العناية بالكشافين، يدربهم ويوجههم، يوزعهم على الطلائع كنوع من التنظيم الذي يعّود الفرد على العمل مع الجماعة، وينمي لدى الكشافين أسلوب القيادة الذاتية والتبعية وتحمل المسؤولية والكشافين بدورهم ينظرون إلى القائد كمثل أعلى يقدرونه..يقلّدونه، يستمعون إليه يلجئون إليه في المشاكل التي تعترضهم، فهو رائدهم وأخ أكبر لكل واحد منهم، لذا عليه كسب محبة كشافيه ليكون النجاح حليفه، فالقائد الكشفي متطوع عن طيب خاطر ودون مقابل ليساهم في خدمة وطنه من خلال تربية الفتية، ورعاية الشباب بأتباع أساليب الحركة الكشفية، لذا كان عليه لزاما أن يتحمل كل مسؤوليات هذا التطوع وتبعاته لأنه صادر عن رغبة حقيقية وفعالة في ممارسة عمله كقائد في الحركة الكشفية .</vt:lpstr>
    </vt:vector>
  </TitlesOfParts>
  <Company>SACC - ANAS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القائد الكشفي       أن أي معلم أو مدرس يمكن أن يكون قائدا ناجحا في داخل المؤسسات التعليمية وفي مجال الحركة الكشفية أذا ما توفرت فيه بعض الصفات الجيدة، لذلك أن مهمة القيادة لا يمكن إسنادها لأي شخص لأنها ليست بالأمر السهل. فالقائد الكشفي هو( الشخص الذي يقود الفرقة ويتحمل مسؤولية أفرادها ويعمل على رفع مستوى نفسه وأعضاء فرقته وفقا لأهداف الحركة .</dc:title>
  <dc:creator>DR.Ahmed Saker 2O14</dc:creator>
  <cp:lastModifiedBy>DR.Ahmed Saker 2O14</cp:lastModifiedBy>
  <cp:revision>4</cp:revision>
  <dcterms:created xsi:type="dcterms:W3CDTF">2018-12-08T08:41:05Z</dcterms:created>
  <dcterms:modified xsi:type="dcterms:W3CDTF">2018-12-08T09:13:49Z</dcterms:modified>
</cp:coreProperties>
</file>